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9"/>
  </p:notesMasterIdLst>
  <p:sldIdLst>
    <p:sldId id="256" r:id="rId2"/>
    <p:sldId id="257" r:id="rId3"/>
    <p:sldId id="260" r:id="rId4"/>
    <p:sldId id="263" r:id="rId5"/>
    <p:sldId id="258" r:id="rId6"/>
    <p:sldId id="261" r:id="rId7"/>
    <p:sldId id="262" r:id="rId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3DA197"/>
    <a:srgbClr val="FFFF9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=""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9D7B26C5-4107-4FEC-AEDC-1716B250A1EF}" styleName="Light Style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  <a:tblStyle styleId="{8799B23B-EC83-4686-B30A-512413B5E67A}" styleName="Light Style 3 - Accent 3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3"/>
              </a:solidFill>
            </a:ln>
          </a:left>
          <a:right>
            <a:ln w="12700" cmpd="sng">
              <a:solidFill>
                <a:schemeClr val="accent3"/>
              </a:solidFill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 w="12700" cmpd="sng">
              <a:solidFill>
                <a:schemeClr val="accent3"/>
              </a:solidFill>
            </a:ln>
          </a:insideH>
          <a:insideV>
            <a:ln w="12700" cmpd="sng">
              <a:solidFill>
                <a:schemeClr val="accent3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3">
              <a:alpha val="20000"/>
            </a:schemeClr>
          </a:solidFill>
        </a:fill>
      </a:tcStyle>
    </a:band1H>
    <a:band1V>
      <a:tcStyle>
        <a:tcBdr/>
        <a:fill>
          <a:solidFill>
            <a:schemeClr val="accent3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3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3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000" autoAdjust="0"/>
    <p:restoredTop sz="78648" autoAdjust="0"/>
  </p:normalViewPr>
  <p:slideViewPr>
    <p:cSldViewPr snapToGrid="0">
      <p:cViewPr>
        <p:scale>
          <a:sx n="83" d="100"/>
          <a:sy n="83" d="100"/>
        </p:scale>
        <p:origin x="-222" y="1092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7EDC86F-29B7-4582-8E0A-FA52CDB32243}" type="datetimeFigureOut">
              <a:rPr lang="en-GB" smtClean="0"/>
              <a:t>28/04/2020</a:t>
            </a:fld>
            <a:endParaRPr lang="en-GB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GB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A48773B-5862-424A-924C-D05A9EF717C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04171951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A48773B-5862-424A-924C-D05A9EF717C9}" type="slidenum">
              <a:rPr lang="en-GB" smtClean="0"/>
              <a:t>3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92103254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D307E02-76B7-4861-BC17-E7731F8D84CB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29E1CF-E613-49B9-AEFD-91C22A4A4BA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3639408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D307E02-76B7-4861-BC17-E7731F8D84CB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29E1CF-E613-49B9-AEFD-91C22A4A4BA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4922978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D307E02-76B7-4861-BC17-E7731F8D84CB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29E1CF-E613-49B9-AEFD-91C22A4A4BA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7288190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D307E02-76B7-4861-BC17-E7731F8D84CB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29E1CF-E613-49B9-AEFD-91C22A4A4BA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9547565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D307E02-76B7-4861-BC17-E7731F8D84CB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29E1CF-E613-49B9-AEFD-91C22A4A4BA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1359636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D307E02-76B7-4861-BC17-E7731F8D84CB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29E1CF-E613-49B9-AEFD-91C22A4A4BA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7797233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D307E02-76B7-4861-BC17-E7731F8D84CB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29E1CF-E613-49B9-AEFD-91C22A4A4BA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0926553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D307E02-76B7-4861-BC17-E7731F8D84CB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29E1CF-E613-49B9-AEFD-91C22A4A4BA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2836331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D307E02-76B7-4861-BC17-E7731F8D84CB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29E1CF-E613-49B9-AEFD-91C22A4A4BA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5612168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D307E02-76B7-4861-BC17-E7731F8D84CB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29E1CF-E613-49B9-AEFD-91C22A4A4BA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1119854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D307E02-76B7-4861-BC17-E7731F8D84CB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29E1CF-E613-49B9-AEFD-91C22A4A4BA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6812538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D307E02-76B7-4861-BC17-E7731F8D84CB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A29E1CF-E613-49B9-AEFD-91C22A4A4BA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7599591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165048" y="233009"/>
            <a:ext cx="11797048" cy="6490952"/>
          </a:xfrm>
          <a:prstGeom prst="rect">
            <a:avLst/>
          </a:prstGeom>
          <a:solidFill>
            <a:schemeClr val="bg1"/>
          </a:solidFill>
          <a:ln w="38100">
            <a:solidFill>
              <a:srgbClr val="3DA197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extBox 4"/>
          <p:cNvSpPr txBox="1"/>
          <p:nvPr/>
        </p:nvSpPr>
        <p:spPr>
          <a:xfrm>
            <a:off x="1294228" y="1195754"/>
            <a:ext cx="10077025" cy="31393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6600" dirty="0"/>
          </a:p>
          <a:p>
            <a:r>
              <a:rPr lang="en-US" sz="6600" dirty="0"/>
              <a:t> </a:t>
            </a:r>
            <a:r>
              <a:rPr lang="en-US" sz="6600" dirty="0" smtClean="0"/>
              <a:t>           </a:t>
            </a:r>
            <a:r>
              <a:rPr lang="en-US" sz="6600" b="1" dirty="0" smtClean="0">
                <a:solidFill>
                  <a:srgbClr val="3DA197"/>
                </a:solidFill>
              </a:rPr>
              <a:t>EYFS Reading </a:t>
            </a:r>
            <a:endParaRPr lang="en-US" sz="6600" dirty="0">
              <a:solidFill>
                <a:srgbClr val="3DA197"/>
              </a:solidFill>
            </a:endParaRPr>
          </a:p>
          <a:p>
            <a:r>
              <a:rPr lang="en-US" sz="6600" dirty="0" smtClean="0">
                <a:solidFill>
                  <a:srgbClr val="3DA197"/>
                </a:solidFill>
              </a:rPr>
              <a:t>Nursery </a:t>
            </a:r>
            <a:r>
              <a:rPr lang="en-US" sz="6600" dirty="0">
                <a:solidFill>
                  <a:srgbClr val="3DA197"/>
                </a:solidFill>
              </a:rPr>
              <a:t>Long Term Plan </a:t>
            </a: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27478" y="857907"/>
            <a:ext cx="1333500" cy="1295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8734654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187569" y="309489"/>
            <a:ext cx="10888101" cy="1496451"/>
          </a:xfrm>
          <a:prstGeom prst="rect">
            <a:avLst/>
          </a:prstGeom>
          <a:solidFill>
            <a:srgbClr val="FFFF99"/>
          </a:solidFill>
          <a:ln w="38100">
            <a:solidFill>
              <a:srgbClr val="3DA197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b="0" i="0" u="none" strike="noStrike" baseline="0" dirty="0" smtClean="0">
                <a:solidFill>
                  <a:srgbClr val="000000"/>
                </a:solidFill>
                <a:latin typeface="Arial" panose="020B0604020202020204" pitchFamily="34" charset="0"/>
              </a:rPr>
              <a:t> 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422030" y="576775"/>
            <a:ext cx="10562199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b="1" i="0" u="none" strike="noStrike" baseline="0" dirty="0" smtClean="0">
                <a:solidFill>
                  <a:srgbClr val="000000"/>
                </a:solidFill>
              </a:rPr>
              <a:t>EYFS Statutory Framework 2017 </a:t>
            </a:r>
            <a:endParaRPr lang="en-US" sz="1400" b="0" i="0" u="none" strike="noStrike" baseline="0" dirty="0" smtClean="0">
              <a:solidFill>
                <a:srgbClr val="000000"/>
              </a:solidFill>
            </a:endParaRPr>
          </a:p>
          <a:p>
            <a:r>
              <a:rPr lang="en-US" sz="1400" b="0" i="0" u="none" strike="noStrike" baseline="0" dirty="0" smtClean="0">
                <a:solidFill>
                  <a:srgbClr val="000000"/>
                </a:solidFill>
              </a:rPr>
              <a:t>Educational </a:t>
            </a:r>
            <a:r>
              <a:rPr lang="en-US" sz="1400" b="0" i="0" u="none" strike="noStrike" baseline="0" dirty="0" err="1" smtClean="0">
                <a:solidFill>
                  <a:srgbClr val="000000"/>
                </a:solidFill>
              </a:rPr>
              <a:t>programmes</a:t>
            </a:r>
            <a:r>
              <a:rPr lang="en-US" sz="1400" b="0" i="0" u="none" strike="noStrike" baseline="0" dirty="0" smtClean="0">
                <a:solidFill>
                  <a:srgbClr val="000000"/>
                </a:solidFill>
              </a:rPr>
              <a:t> must involve activities and experiences for children, as follows: children retelling familiar</a:t>
            </a:r>
            <a:r>
              <a:rPr lang="en-US" sz="1400" b="0" i="0" u="none" strike="noStrike" dirty="0" smtClean="0">
                <a:solidFill>
                  <a:srgbClr val="000000"/>
                </a:solidFill>
              </a:rPr>
              <a:t> stories,  understanding the structure of stories and talking about the characters and the settings,  sequencing stories, hearing and using rhyme and alliteration, understanding what has been read to them, </a:t>
            </a:r>
            <a:r>
              <a:rPr lang="en-US" sz="1400" b="0" i="0" u="none" strike="noStrike" dirty="0" err="1" smtClean="0">
                <a:solidFill>
                  <a:srgbClr val="000000"/>
                </a:solidFill>
              </a:rPr>
              <a:t>recognising</a:t>
            </a:r>
            <a:r>
              <a:rPr lang="en-US" sz="1400" b="0" i="0" u="none" strike="noStrike" dirty="0" smtClean="0">
                <a:solidFill>
                  <a:srgbClr val="000000"/>
                </a:solidFill>
              </a:rPr>
              <a:t> print in the environment, </a:t>
            </a:r>
            <a:r>
              <a:rPr lang="en-US" sz="1400" b="0" i="0" u="none" strike="noStrike" dirty="0" err="1" smtClean="0">
                <a:solidFill>
                  <a:srgbClr val="000000"/>
                </a:solidFill>
              </a:rPr>
              <a:t>recognising</a:t>
            </a:r>
            <a:r>
              <a:rPr lang="en-US" sz="1400" b="0" i="0" u="none" strike="noStrike" dirty="0" smtClean="0">
                <a:solidFill>
                  <a:srgbClr val="000000"/>
                </a:solidFill>
              </a:rPr>
              <a:t> sounds and letters, basic word </a:t>
            </a:r>
            <a:r>
              <a:rPr lang="en-US" sz="1400" b="0" i="0" u="none" strike="noStrike" baseline="0" dirty="0" smtClean="0">
                <a:solidFill>
                  <a:srgbClr val="000000"/>
                </a:solidFill>
              </a:rPr>
              <a:t> recognition</a:t>
            </a:r>
            <a:r>
              <a:rPr lang="en-US" sz="1400" b="0" i="0" u="none" strike="noStrike" dirty="0" smtClean="0">
                <a:solidFill>
                  <a:srgbClr val="000000"/>
                </a:solidFill>
              </a:rPr>
              <a:t> and reading simple sentences. </a:t>
            </a:r>
            <a:endParaRPr lang="en-US" sz="1400" b="0" i="0" u="none" strike="noStrike" baseline="0" dirty="0" smtClean="0">
              <a:solidFill>
                <a:srgbClr val="000000"/>
              </a:solidFill>
            </a:endParaRPr>
          </a:p>
          <a:p>
            <a:endParaRPr lang="en-US" b="0" i="0" u="none" strike="noStrike" baseline="0" dirty="0" smtClean="0">
              <a:solidFill>
                <a:srgbClr val="000000"/>
              </a:solidFill>
              <a:latin typeface="Arial" panose="020B0604020202020204" pitchFamily="34" charset="0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03796" y="2023326"/>
            <a:ext cx="7959143" cy="3485934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2114550" y="5520690"/>
            <a:ext cx="82524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b="1" dirty="0" smtClean="0"/>
              <a:t>Communication and Language (C&amp;L) The Foundations for Reading Development </a:t>
            </a:r>
            <a:endParaRPr lang="en-GB" b="1" dirty="0"/>
          </a:p>
        </p:txBody>
      </p:sp>
    </p:spTree>
    <p:extLst>
      <p:ext uri="{BB962C8B-B14F-4D97-AF65-F5344CB8AC3E}">
        <p14:creationId xmlns:p14="http://schemas.microsoft.com/office/powerpoint/2010/main" val="196794992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283779" y="457200"/>
            <a:ext cx="11619187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 smtClean="0"/>
              <a:t> </a:t>
            </a:r>
          </a:p>
          <a:p>
            <a:endParaRPr lang="en-GB" dirty="0"/>
          </a:p>
        </p:txBody>
      </p:sp>
      <p:graphicFrame>
        <p:nvGraphicFramePr>
          <p:cNvPr id="7" name="Table 6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743375936"/>
              </p:ext>
            </p:extLst>
          </p:nvPr>
        </p:nvGraphicFramePr>
        <p:xfrm>
          <a:off x="940238" y="262890"/>
          <a:ext cx="10485820" cy="628649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594069"/>
                <a:gridCol w="3168869"/>
                <a:gridCol w="2317251"/>
                <a:gridCol w="3136932"/>
                <a:gridCol w="268699"/>
              </a:tblGrid>
              <a:tr h="392867">
                <a:tc>
                  <a:txBody>
                    <a:bodyPr/>
                    <a:lstStyle/>
                    <a:p>
                      <a:r>
                        <a:rPr lang="en-GB" sz="1000" dirty="0" smtClean="0"/>
                        <a:t>C&amp;L</a:t>
                      </a:r>
                      <a:endParaRPr lang="en-GB" sz="1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000" dirty="0" smtClean="0"/>
                        <a:t>Listening and attention</a:t>
                      </a:r>
                      <a:endParaRPr lang="en-GB" sz="1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000" dirty="0" smtClean="0"/>
                        <a:t>Understanding </a:t>
                      </a:r>
                      <a:endParaRPr lang="en-GB" sz="1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000" dirty="0" smtClean="0"/>
                        <a:t>Speaking</a:t>
                      </a:r>
                      <a:endParaRPr lang="en-GB" sz="1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</a:tr>
              <a:tr h="1298072">
                <a:tc>
                  <a:txBody>
                    <a:bodyPr/>
                    <a:lstStyle/>
                    <a:p>
                      <a:r>
                        <a:rPr lang="en-GB" sz="1000" dirty="0" smtClean="0"/>
                        <a:t>16-26 </a:t>
                      </a:r>
                      <a:r>
                        <a:rPr lang="en-GB" sz="1000" dirty="0" err="1" smtClean="0"/>
                        <a:t>mths</a:t>
                      </a:r>
                      <a:endParaRPr lang="en-GB" sz="1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Listens with interest to the noises adults make when they read stories.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Enjoys rhymes and demonstrates listening by trying to join in with actions or vocalisations.</a:t>
                      </a:r>
                    </a:p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Rigid attention – may appear not to hear.</a:t>
                      </a:r>
                      <a:endParaRPr lang="en-GB" sz="900" dirty="0" smtClean="0"/>
                    </a:p>
                    <a:p>
                      <a:endParaRPr lang="en-GB" sz="900" dirty="0"/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Selects familiar objects by name and will go and find objects when asked, or identify objects from a group.</a:t>
                      </a:r>
                    </a:p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Understands simple sentences (e.g. ‘Throw the ball.’)</a:t>
                      </a:r>
                      <a:endParaRPr lang="en-GB" sz="900" dirty="0" smtClean="0"/>
                    </a:p>
                    <a:p>
                      <a:endParaRPr lang="en-GB" sz="9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Copies familiar expressions, e.g. ‘Oh dear’, ‘All gone’.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Beginning to put two words together (e.g. ‘want ball’, ‘more juice’).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Uses different types of everyday words (nouns, verbs and adjectives, e.g. banana, go, sleep, hot).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Beginning to ask simple questions.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Beginning to talk about people and things that are not present.</a:t>
                      </a:r>
                      <a:endParaRPr lang="en-GB" sz="9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</a:tr>
              <a:tr h="1599949">
                <a:tc>
                  <a:txBody>
                    <a:bodyPr/>
                    <a:lstStyle/>
                    <a:p>
                      <a:r>
                        <a:rPr lang="en-GB" sz="1000" dirty="0" smtClean="0"/>
                        <a:t>22-36mths</a:t>
                      </a:r>
                      <a:endParaRPr lang="en-GB" sz="1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Listens with interest to the noises adults make when they read stories.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Recognises and responds to many familiar sounds, e.g. turning to a knock on the door, looking at or going to the door.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Shows interest in play with sounds, songs and rhymes.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Single channelled attention. Can shift to a different task if attention fully obtained – using child’s name helps focus.</a:t>
                      </a: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Identifies action words by pointing to the right picture, e.g. “Who’s jumping?”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Understands more complex sentences, e.g. ‘Put your toys away and then we’ll read a book.’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Understands ‘who’, ‘what’, ‘where’ in simple questions (e.g. Who’s that/can? What’s that? Where is...?)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Developing understanding of simple concepts (e.g. big/little).</a:t>
                      </a:r>
                      <a:endParaRPr lang="en-GB" sz="9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Uses language as a powerful means of widening contacts, sharing feelings, experiences and thoughts.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Holds a conversation, jumping from topic to topic.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Learns new words very rapidly and is able to use them in communicating.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Uses gestures, sometimes with limited talk, e.g. reaches toward toy, saying ‘I have it’.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Uses a variety of questions (e.g. what, where, who).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Uses simple sentences (e.g.’ Mummy </a:t>
                      </a:r>
                      <a:r>
                        <a:rPr lang="en-GB" sz="900" kern="1200" dirty="0" err="1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gonna</a:t>
                      </a:r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 work.’)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Beginning to use word endings (e.g. going, cats).</a:t>
                      </a:r>
                      <a:endParaRPr lang="en-GB" sz="9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</a:tr>
              <a:tr h="1718793">
                <a:tc>
                  <a:txBody>
                    <a:bodyPr/>
                    <a:lstStyle/>
                    <a:p>
                      <a:r>
                        <a:rPr lang="en-GB" sz="1000" dirty="0" smtClean="0"/>
                        <a:t>30-50mths</a:t>
                      </a:r>
                      <a:endParaRPr lang="en-GB" sz="1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Listens to others one-to-one or in small groups, when conversation interests them.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Listens to stories with increasing attention and recall.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Joins in with repeated refrains and anticipates key events and phrases in rhymes and stories.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Focusing attention – still listen or do, but can shift own attention.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Is able to follow directions (if not intently focused on own choice of activity).</a:t>
                      </a:r>
                      <a:endParaRPr lang="en-GB" sz="900" dirty="0"/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Understands use of objects (e.g. “What do we use to cut things?’”)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Shows understanding of prepositions, such as ‘under’, ‘on top’, ‘behind’ by carrying out an action or selecting correct picture.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Responds to simple instructions, e.g. to get or put away an object.</a:t>
                      </a:r>
                    </a:p>
                    <a:p>
                      <a:r>
                        <a:rPr lang="en-GB" sz="10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Beginning to understand ‘why’ and ‘how’ questions.</a:t>
                      </a:r>
                      <a:endParaRPr lang="en-GB" sz="1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Questions why things happen and gives explanations. Asks e.g. who, what, when, how.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Uses a range of tenses (e.g. play, playing, will play, played).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Uses intonation, rhythm and phrasing to make the meaning clear to others.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Uses vocabulary focused on objects and people that are of particular importance to them.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Builds up vocabulary that reflects the breadth of their experiences.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Uses talk in pretending that objects stand for something else in play, e.g. ‘This box is my castle.’</a:t>
                      </a:r>
                      <a:endParaRPr lang="en-GB" sz="9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</a:tr>
              <a:tr h="1276818">
                <a:tc>
                  <a:txBody>
                    <a:bodyPr/>
                    <a:lstStyle/>
                    <a:p>
                      <a:r>
                        <a:rPr lang="en-GB" sz="1000" dirty="0" smtClean="0"/>
                        <a:t>40-60mths </a:t>
                      </a:r>
                      <a:endParaRPr lang="en-GB" sz="1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Maintains attention, concentrates and sits quietly during appropriate activity.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Two-channelled attention – can listen and do for short span.</a:t>
                      </a:r>
                      <a:endParaRPr lang="en-GB" sz="900" dirty="0"/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Responds to instructions involving a two-part sequence. Understands humour, e.g. nonsense rhymes, jokes.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Able to follow a story without pictures or props.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Listens and responds to ideas expressed by others in conversation or discussion.</a:t>
                      </a:r>
                      <a:endParaRPr lang="en-GB" sz="9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Extends vocabulary, especially by grouping and naming, exploring the meaning and sounds of new words.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Uses language to imagine and recreate roles and experiences in play situations.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Links statements and sticks to a main theme or intention.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Uses talk to organise, sequence and clarify thinking, ideas, feelings and events.</a:t>
                      </a:r>
                    </a:p>
                    <a:p>
                      <a:r>
                        <a:rPr lang="en-GB" sz="900" kern="12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Introduces a storyline or narrative into their play.</a:t>
                      </a:r>
                      <a:endParaRPr lang="en-GB" sz="9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 dirty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41842520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354330" y="285750"/>
            <a:ext cx="66294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b="1" dirty="0" smtClean="0"/>
              <a:t>Phase 1 Phonics</a:t>
            </a:r>
          </a:p>
          <a:p>
            <a:r>
              <a:rPr lang="en-GB" b="1" dirty="0" smtClean="0"/>
              <a:t>Focusing on the development of basic speaking and listening skills.  </a:t>
            </a:r>
            <a:endParaRPr lang="en-GB" b="1" dirty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659833127"/>
              </p:ext>
            </p:extLst>
          </p:nvPr>
        </p:nvGraphicFramePr>
        <p:xfrm>
          <a:off x="511810" y="1028276"/>
          <a:ext cx="10975342" cy="10109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567906"/>
                <a:gridCol w="1567906"/>
                <a:gridCol w="1567906"/>
                <a:gridCol w="1567906"/>
                <a:gridCol w="1567906"/>
                <a:gridCol w="1567906"/>
                <a:gridCol w="1567906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GB" dirty="0" smtClean="0"/>
                        <a:t>1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 smtClean="0"/>
                        <a:t>2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 smtClean="0"/>
                        <a:t>3 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 smtClean="0"/>
                        <a:t>4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 smtClean="0"/>
                        <a:t>5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 smtClean="0"/>
                        <a:t>6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 smtClean="0"/>
                        <a:t>7</a:t>
                      </a:r>
                      <a:endParaRPr lang="en-GB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GB" dirty="0" smtClean="0"/>
                        <a:t>Environmental</a:t>
                      </a:r>
                      <a:r>
                        <a:rPr lang="en-GB" baseline="0" dirty="0" smtClean="0"/>
                        <a:t> </a:t>
                      </a:r>
                    </a:p>
                    <a:p>
                      <a:pPr algn="ctr"/>
                      <a:r>
                        <a:rPr lang="en-GB" baseline="0" dirty="0" smtClean="0"/>
                        <a:t>Sounds 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 smtClean="0"/>
                        <a:t>Instrumental Sounds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 smtClean="0"/>
                        <a:t>Body</a:t>
                      </a:r>
                    </a:p>
                    <a:p>
                      <a:pPr algn="ctr"/>
                      <a:r>
                        <a:rPr lang="en-GB" dirty="0" smtClean="0"/>
                        <a:t>Percussion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 smtClean="0"/>
                        <a:t>Rhythm</a:t>
                      </a:r>
                      <a:r>
                        <a:rPr lang="en-GB" baseline="0" dirty="0" smtClean="0"/>
                        <a:t> and Rhyme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 smtClean="0"/>
                        <a:t>Alliteration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 smtClean="0"/>
                        <a:t>Voice Sounds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 smtClean="0"/>
                        <a:t>Oral Blending &amp; Segmenting</a:t>
                      </a:r>
                      <a:endParaRPr lang="en-GB" dirty="0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5" name="TextBox 4"/>
          <p:cNvSpPr txBox="1"/>
          <p:nvPr/>
        </p:nvSpPr>
        <p:spPr>
          <a:xfrm>
            <a:off x="548640" y="2377440"/>
            <a:ext cx="6858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b="1" dirty="0" smtClean="0"/>
              <a:t>Phase 2 Phonics – if and when the learner is ready</a:t>
            </a:r>
          </a:p>
          <a:p>
            <a:r>
              <a:rPr lang="en-GB" b="1" dirty="0" smtClean="0"/>
              <a:t> </a:t>
            </a:r>
            <a:endParaRPr lang="en-GB" b="1" dirty="0"/>
          </a:p>
        </p:txBody>
      </p:sp>
      <p:graphicFrame>
        <p:nvGraphicFramePr>
          <p:cNvPr id="6" name="Table 5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651087728"/>
              </p:ext>
            </p:extLst>
          </p:nvPr>
        </p:nvGraphicFramePr>
        <p:xfrm>
          <a:off x="1826260" y="3166110"/>
          <a:ext cx="8128000" cy="750146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625600"/>
                <a:gridCol w="1625600"/>
                <a:gridCol w="1625600"/>
                <a:gridCol w="1625600"/>
                <a:gridCol w="1625600"/>
              </a:tblGrid>
              <a:tr h="379306">
                <a:tc>
                  <a:txBody>
                    <a:bodyPr/>
                    <a:lstStyle/>
                    <a:p>
                      <a:pPr algn="ctr"/>
                      <a:r>
                        <a:rPr lang="en-GB" dirty="0" smtClean="0"/>
                        <a:t>Set 1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 smtClean="0"/>
                        <a:t>Set 2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 smtClean="0"/>
                        <a:t>Set 3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 smtClean="0"/>
                        <a:t>Set 4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 smtClean="0"/>
                        <a:t>Set</a:t>
                      </a:r>
                      <a:r>
                        <a:rPr lang="en-GB" baseline="0" dirty="0" smtClean="0"/>
                        <a:t> 5</a:t>
                      </a:r>
                      <a:endParaRPr lang="en-GB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GB" dirty="0" err="1" smtClean="0"/>
                        <a:t>s,a,t,p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 err="1" smtClean="0"/>
                        <a:t>I,n,m,d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 err="1" smtClean="0"/>
                        <a:t>g,o,c,k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 err="1" smtClean="0"/>
                        <a:t>ck,e,u,r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dirty="0" err="1" smtClean="0"/>
                        <a:t>H,b,f,ff,l,ll,ss</a:t>
                      </a:r>
                      <a:endParaRPr lang="en-GB" dirty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42296332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696779613"/>
              </p:ext>
            </p:extLst>
          </p:nvPr>
        </p:nvGraphicFramePr>
        <p:xfrm>
          <a:off x="374742" y="794471"/>
          <a:ext cx="11424315" cy="3807982"/>
        </p:xfrm>
        <a:graphic>
          <a:graphicData uri="http://schemas.openxmlformats.org/drawingml/2006/table">
            <a:tbl>
              <a:tblPr firstRow="1" bandRow="1">
                <a:tableStyleId>{8799B23B-EC83-4686-B30A-512413B5E67A}</a:tableStyleId>
              </a:tblPr>
              <a:tblGrid>
                <a:gridCol w="3808105"/>
                <a:gridCol w="3808105"/>
                <a:gridCol w="3808105"/>
              </a:tblGrid>
              <a:tr h="267879">
                <a:tc>
                  <a:txBody>
                    <a:bodyPr/>
                    <a:lstStyle/>
                    <a:p>
                      <a:r>
                        <a:rPr lang="en-US" sz="1400" u="sng" dirty="0" smtClean="0">
                          <a:latin typeface="+mn-lt"/>
                        </a:rPr>
                        <a:t>Phonics </a:t>
                      </a:r>
                      <a:endParaRPr lang="en-US" sz="1400" u="sng" dirty="0">
                        <a:latin typeface="+mn-lt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u="sng" dirty="0" smtClean="0"/>
                        <a:t>Reading </a:t>
                      </a:r>
                      <a:endParaRPr lang="en-US" sz="1400" u="sng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u="sng" dirty="0" smtClean="0"/>
                        <a:t>Comprehension</a:t>
                      </a:r>
                      <a:r>
                        <a:rPr lang="en-US" sz="1400" baseline="0" dirty="0" smtClean="0"/>
                        <a:t> </a:t>
                      </a:r>
                      <a:endParaRPr lang="en-US" sz="1400" dirty="0"/>
                    </a:p>
                  </a:txBody>
                  <a:tcPr/>
                </a:tc>
              </a:tr>
              <a:tr h="3503182">
                <a:tc>
                  <a:txBody>
                    <a:bodyPr/>
                    <a:lstStyle/>
                    <a:p>
                      <a:endParaRPr lang="en-US" sz="1400" baseline="0" dirty="0" smtClean="0">
                        <a:solidFill>
                          <a:srgbClr val="3DA197"/>
                        </a:solidFill>
                      </a:endParaRP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200" baseline="0" dirty="0" err="1" smtClean="0">
                          <a:solidFill>
                            <a:srgbClr val="00B050"/>
                          </a:solidFill>
                        </a:rPr>
                        <a:t>Recognise</a:t>
                      </a:r>
                      <a:r>
                        <a:rPr lang="en-US" sz="1200" baseline="0" dirty="0" smtClean="0">
                          <a:solidFill>
                            <a:srgbClr val="00B050"/>
                          </a:solidFill>
                        </a:rPr>
                        <a:t> and respond to many familiar sounds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200" baseline="0" dirty="0" smtClean="0">
                          <a:solidFill>
                            <a:srgbClr val="00B050"/>
                          </a:solidFill>
                        </a:rPr>
                        <a:t>Shows interest in playing with sounds, songs and rhymes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200" baseline="0" dirty="0" smtClean="0"/>
                        <a:t>Has some </a:t>
                      </a:r>
                      <a:r>
                        <a:rPr lang="en-US" sz="1200" baseline="0" dirty="0" err="1" smtClean="0"/>
                        <a:t>favourite</a:t>
                      </a:r>
                      <a:r>
                        <a:rPr lang="en-US" sz="1200" baseline="0" dirty="0" smtClean="0"/>
                        <a:t>, rhymes, songs, poems or jingles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200" baseline="0" dirty="0" smtClean="0"/>
                        <a:t>Fills in the missing word or phrase in a known rhyme or game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200" baseline="0" dirty="0" smtClean="0">
                          <a:solidFill>
                            <a:srgbClr val="00B050"/>
                          </a:solidFill>
                        </a:rPr>
                        <a:t>Distinguishes between different sounds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200" baseline="0" dirty="0" smtClean="0">
                          <a:solidFill>
                            <a:schemeClr val="tx1"/>
                          </a:solidFill>
                        </a:rPr>
                        <a:t>Enjoys rhyming and rhythmic activities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200" baseline="0" dirty="0" smtClean="0">
                          <a:solidFill>
                            <a:schemeClr val="tx1"/>
                          </a:solidFill>
                        </a:rPr>
                        <a:t>Listens to and joins in with poems, one to one and small groups.</a:t>
                      </a:r>
                    </a:p>
                    <a:p>
                      <a:endParaRPr lang="en-US" sz="1400" baseline="0" dirty="0" smtClean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400" kern="1200" baseline="0" dirty="0" smtClean="0">
                        <a:solidFill>
                          <a:schemeClr val="tx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US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Looks at books independently 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US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Handles books correctly 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US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Holds the book the correct way up and turns the pages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US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Shows interest in illustrations and print in books and print in the environment</a:t>
                      </a:r>
                      <a:endParaRPr lang="en-GB" sz="1200" kern="1200" baseline="0" dirty="0" smtClean="0">
                        <a:solidFill>
                          <a:schemeClr val="tx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>
                          <a:solidFill>
                            <a:srgbClr val="3DA197"/>
                          </a:solidFill>
                        </a:rPr>
                        <a:t>: </a:t>
                      </a:r>
                      <a:endParaRPr lang="en-US" sz="1400" dirty="0" smtClean="0">
                        <a:solidFill>
                          <a:srgbClr val="3DA197"/>
                        </a:solidFill>
                      </a:endParaRPr>
                    </a:p>
                    <a:p>
                      <a:endParaRPr lang="en-US" sz="1400" dirty="0" smtClean="0">
                        <a:solidFill>
                          <a:srgbClr val="3DA197"/>
                        </a:solidFill>
                      </a:endParaRP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US" sz="1200" dirty="0" smtClean="0">
                          <a:solidFill>
                            <a:schemeClr val="tx1"/>
                          </a:solidFill>
                        </a:rPr>
                        <a:t>Has</a:t>
                      </a:r>
                      <a:r>
                        <a:rPr lang="en-US" sz="1200" baseline="0" dirty="0" smtClean="0">
                          <a:solidFill>
                            <a:schemeClr val="tx1"/>
                          </a:solidFill>
                        </a:rPr>
                        <a:t> some </a:t>
                      </a:r>
                      <a:r>
                        <a:rPr lang="en-US" sz="1200" baseline="0" dirty="0" err="1" smtClean="0">
                          <a:solidFill>
                            <a:schemeClr val="tx1"/>
                          </a:solidFill>
                        </a:rPr>
                        <a:t>favourite</a:t>
                      </a:r>
                      <a:r>
                        <a:rPr lang="en-US" sz="1200" baseline="0" dirty="0" smtClean="0">
                          <a:solidFill>
                            <a:schemeClr val="tx1"/>
                          </a:solidFill>
                        </a:rPr>
                        <a:t> stories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US" sz="1200" baseline="0" dirty="0" smtClean="0">
                          <a:solidFill>
                            <a:schemeClr val="tx1"/>
                          </a:solidFill>
                        </a:rPr>
                        <a:t>Repeats words or phrases from familiar stories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US" sz="1200" baseline="0" dirty="0" smtClean="0">
                          <a:solidFill>
                            <a:schemeClr val="tx1"/>
                          </a:solidFill>
                        </a:rPr>
                        <a:t>Fills in the missing word or phrase in a known story.</a:t>
                      </a:r>
                      <a:endParaRPr lang="en-US" sz="1200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5" name="TextBox 4"/>
          <p:cNvSpPr txBox="1"/>
          <p:nvPr/>
        </p:nvSpPr>
        <p:spPr>
          <a:xfrm>
            <a:off x="1290452" y="248392"/>
            <a:ext cx="8562208" cy="36933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u="sng" dirty="0" smtClean="0"/>
              <a:t>Nursery Reading Expectations </a:t>
            </a:r>
            <a:r>
              <a:rPr lang="en-US" dirty="0" smtClean="0"/>
              <a:t>         </a:t>
            </a:r>
            <a:r>
              <a:rPr lang="en-US" u="sng" dirty="0" smtClean="0">
                <a:solidFill>
                  <a:srgbClr val="3DA197"/>
                </a:solidFill>
              </a:rPr>
              <a:t>Autumn Term    </a:t>
            </a:r>
            <a:r>
              <a:rPr lang="en-US" sz="1000" u="sng" dirty="0" smtClean="0"/>
              <a:t>Development Matters 2012      </a:t>
            </a:r>
            <a:r>
              <a:rPr lang="en-US" sz="1000" u="sng" dirty="0" smtClean="0">
                <a:solidFill>
                  <a:srgbClr val="00B050"/>
                </a:solidFill>
              </a:rPr>
              <a:t>Additional Development Points</a:t>
            </a:r>
            <a:endParaRPr lang="en-US" sz="1000" u="sng" dirty="0">
              <a:solidFill>
                <a:srgbClr val="00B050"/>
              </a:solidFill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368490" y="4709160"/>
            <a:ext cx="11377114" cy="1982174"/>
          </a:xfrm>
          <a:prstGeom prst="rect">
            <a:avLst/>
          </a:prstGeom>
          <a:noFill/>
          <a:ln w="28575">
            <a:solidFill>
              <a:srgbClr val="3DA197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extBox 6"/>
          <p:cNvSpPr txBox="1"/>
          <p:nvPr/>
        </p:nvSpPr>
        <p:spPr>
          <a:xfrm>
            <a:off x="368490" y="4967785"/>
            <a:ext cx="3753134" cy="172354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u="sng" dirty="0" smtClean="0">
                <a:solidFill>
                  <a:srgbClr val="00B0F0"/>
                </a:solidFill>
              </a:rPr>
              <a:t>Teaching Approaches</a:t>
            </a:r>
          </a:p>
          <a:p>
            <a:r>
              <a:rPr lang="en-US" sz="1600" u="sng" dirty="0" smtClean="0"/>
              <a:t>Adult lead   </a:t>
            </a:r>
          </a:p>
          <a:p>
            <a:r>
              <a:rPr lang="en-US" sz="1400" u="sng" dirty="0" smtClean="0"/>
              <a:t>-</a:t>
            </a:r>
            <a:r>
              <a:rPr lang="en-US" sz="1400" dirty="0" smtClean="0"/>
              <a:t>Daily phonics lessons in ability groups.</a:t>
            </a:r>
          </a:p>
          <a:p>
            <a:pPr marL="285750" indent="-285750">
              <a:buFontTx/>
              <a:buChar char="-"/>
            </a:pPr>
            <a:r>
              <a:rPr lang="en-US" sz="1400" dirty="0" smtClean="0"/>
              <a:t>Daily literacy lessons  differentiated for all </a:t>
            </a:r>
          </a:p>
          <a:p>
            <a:r>
              <a:rPr lang="en-US" sz="1400" dirty="0"/>
              <a:t>l</a:t>
            </a:r>
            <a:r>
              <a:rPr lang="en-US" sz="1400" dirty="0" smtClean="0"/>
              <a:t>earners.</a:t>
            </a:r>
            <a:endParaRPr lang="en-US" dirty="0"/>
          </a:p>
          <a:p>
            <a:r>
              <a:rPr lang="en-US" sz="1400" dirty="0" smtClean="0"/>
              <a:t>-Weekly focus activities targeting children. </a:t>
            </a:r>
          </a:p>
          <a:p>
            <a:r>
              <a:rPr lang="en-US" sz="1400" dirty="0" smtClean="0"/>
              <a:t>Investigations and exploration in CP                    </a:t>
            </a:r>
            <a:endParaRPr lang="en-US" sz="1400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4142095" y="4967782"/>
            <a:ext cx="0" cy="1890215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TextBox 11"/>
          <p:cNvSpPr txBox="1"/>
          <p:nvPr/>
        </p:nvSpPr>
        <p:spPr>
          <a:xfrm>
            <a:off x="4210333" y="4866450"/>
            <a:ext cx="3753134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u="sng" dirty="0" smtClean="0"/>
              <a:t>Child lead </a:t>
            </a:r>
          </a:p>
          <a:p>
            <a:r>
              <a:rPr lang="en-US" sz="1400" u="sng" dirty="0" smtClean="0"/>
              <a:t>-</a:t>
            </a:r>
            <a:r>
              <a:rPr lang="en-US" sz="1400" dirty="0"/>
              <a:t>C</a:t>
            </a:r>
            <a:r>
              <a:rPr lang="en-US" sz="1400" dirty="0" smtClean="0"/>
              <a:t>hallenges  for individual groups of learners. </a:t>
            </a:r>
          </a:p>
          <a:p>
            <a:pPr marL="285750" indent="-285750">
              <a:buFontTx/>
              <a:buChar char="-"/>
            </a:pPr>
            <a:r>
              <a:rPr lang="en-US" sz="1400" dirty="0" smtClean="0"/>
              <a:t>Puppets, props </a:t>
            </a:r>
            <a:r>
              <a:rPr lang="en-US" sz="1400" dirty="0" err="1" smtClean="0"/>
              <a:t>etc</a:t>
            </a:r>
            <a:r>
              <a:rPr lang="en-US" sz="1400" dirty="0" smtClean="0"/>
              <a:t> left out  for children to retell familiar stories. </a:t>
            </a:r>
          </a:p>
          <a:p>
            <a:pPr marL="285750" indent="-285750">
              <a:buFontTx/>
              <a:buChar char="-"/>
            </a:pPr>
            <a:r>
              <a:rPr lang="en-US" sz="1400" dirty="0" smtClean="0"/>
              <a:t>Opportunities to create own stories supported by practitioners. </a:t>
            </a:r>
          </a:p>
          <a:p>
            <a:pPr marL="285750" indent="-285750">
              <a:buFontTx/>
              <a:buChar char="-"/>
            </a:pPr>
            <a:r>
              <a:rPr lang="en-US" sz="1400" dirty="0" smtClean="0"/>
              <a:t>Shared Reading/story sacks </a:t>
            </a:r>
            <a:endParaRPr lang="en-US" sz="1400" dirty="0"/>
          </a:p>
        </p:txBody>
      </p:sp>
      <p:cxnSp>
        <p:nvCxnSpPr>
          <p:cNvPr id="13" name="Straight Connector 12"/>
          <p:cNvCxnSpPr/>
          <p:nvPr/>
        </p:nvCxnSpPr>
        <p:spPr>
          <a:xfrm>
            <a:off x="7990763" y="4967784"/>
            <a:ext cx="0" cy="1890215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/>
          <p:cNvSpPr txBox="1"/>
          <p:nvPr/>
        </p:nvSpPr>
        <p:spPr>
          <a:xfrm>
            <a:off x="8164773" y="4954131"/>
            <a:ext cx="3482397" cy="166199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u="sng" dirty="0" smtClean="0"/>
              <a:t>Outcomes</a:t>
            </a:r>
          </a:p>
          <a:p>
            <a:r>
              <a:rPr lang="en-US" sz="1400" dirty="0" smtClean="0"/>
              <a:t>Children who baseline at 30-50E will move to </a:t>
            </a:r>
          </a:p>
          <a:p>
            <a:r>
              <a:rPr lang="en-US" sz="1400" dirty="0" smtClean="0"/>
              <a:t>30-50D by  December.</a:t>
            </a:r>
          </a:p>
          <a:p>
            <a:r>
              <a:rPr lang="en-US" sz="1400" dirty="0" smtClean="0"/>
              <a:t>Children who are not at 30-50E will make at </a:t>
            </a:r>
          </a:p>
          <a:p>
            <a:r>
              <a:rPr lang="en-US" sz="1400" dirty="0" smtClean="0"/>
              <a:t>least 1 sublevel with the aim of accelerated progress. </a:t>
            </a:r>
            <a:endParaRPr lang="en-US" dirty="0" smtClean="0"/>
          </a:p>
          <a:p>
            <a:pPr marL="285750" indent="-285750">
              <a:buFontTx/>
              <a:buChar char="-"/>
            </a:pP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396066614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545179400"/>
              </p:ext>
            </p:extLst>
          </p:nvPr>
        </p:nvGraphicFramePr>
        <p:xfrm>
          <a:off x="380999" y="668741"/>
          <a:ext cx="11424315" cy="4290818"/>
        </p:xfrm>
        <a:graphic>
          <a:graphicData uri="http://schemas.openxmlformats.org/drawingml/2006/table">
            <a:tbl>
              <a:tblPr firstRow="1" bandRow="1">
                <a:tableStyleId>{8799B23B-EC83-4686-B30A-512413B5E67A}</a:tableStyleId>
              </a:tblPr>
              <a:tblGrid>
                <a:gridCol w="3808105"/>
                <a:gridCol w="3808105"/>
                <a:gridCol w="3808105"/>
              </a:tblGrid>
              <a:tr h="299378">
                <a:tc>
                  <a:txBody>
                    <a:bodyPr/>
                    <a:lstStyle/>
                    <a:p>
                      <a:r>
                        <a:rPr lang="en-US" sz="1400" u="sng" dirty="0" smtClean="0">
                          <a:latin typeface="+mn-lt"/>
                        </a:rPr>
                        <a:t>Phonics </a:t>
                      </a:r>
                      <a:endParaRPr lang="en-US" sz="1400" u="sng" dirty="0">
                        <a:latin typeface="+mn-lt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u="sng" dirty="0" smtClean="0"/>
                        <a:t>Reading </a:t>
                      </a:r>
                      <a:endParaRPr lang="en-US" sz="1400" u="sng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u="sng" dirty="0" smtClean="0"/>
                        <a:t>Comprehension</a:t>
                      </a:r>
                      <a:r>
                        <a:rPr lang="en-US" sz="1400" baseline="0" dirty="0" smtClean="0"/>
                        <a:t> </a:t>
                      </a:r>
                      <a:endParaRPr lang="en-US" sz="1400" dirty="0"/>
                    </a:p>
                  </a:txBody>
                  <a:tcPr/>
                </a:tc>
              </a:tr>
              <a:tr h="3986018">
                <a:tc>
                  <a:txBody>
                    <a:bodyPr/>
                    <a:lstStyle/>
                    <a:p>
                      <a:pPr marL="0" indent="0">
                        <a:buFont typeface="Arial" pitchFamily="34" charset="0"/>
                        <a:buNone/>
                      </a:pPr>
                      <a:endParaRPr lang="en-US" sz="1200" baseline="0" dirty="0" smtClean="0">
                        <a:solidFill>
                          <a:srgbClr val="00B050"/>
                        </a:solidFill>
                      </a:endParaRP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000" baseline="0" dirty="0" smtClean="0">
                          <a:solidFill>
                            <a:srgbClr val="00B050"/>
                          </a:solidFill>
                        </a:rPr>
                        <a:t>Distinguishes between different sounds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200" baseline="0" dirty="0" smtClean="0">
                          <a:solidFill>
                            <a:schemeClr val="tx1"/>
                          </a:solidFill>
                        </a:rPr>
                        <a:t>Enjoys rhyming and rhythmic activities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200" baseline="0" dirty="0" smtClean="0">
                          <a:solidFill>
                            <a:schemeClr val="tx1"/>
                          </a:solidFill>
                        </a:rPr>
                        <a:t>Listens to and joins in with poems, one to one and small groups.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000" baseline="0" dirty="0" smtClean="0">
                          <a:solidFill>
                            <a:srgbClr val="00B050"/>
                          </a:solidFill>
                        </a:rPr>
                        <a:t>Remembers a pattern of sounds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200" baseline="0" dirty="0" smtClean="0"/>
                        <a:t>Joins in with repeated refrains and anticipates key events and phrases in rhymes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200" baseline="0" dirty="0" err="1" smtClean="0"/>
                        <a:t>Recognises</a:t>
                      </a:r>
                      <a:r>
                        <a:rPr lang="en-US" sz="1200" baseline="0" dirty="0" smtClean="0"/>
                        <a:t> rhythm in spoken words.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200" baseline="0" dirty="0" smtClean="0"/>
                        <a:t>Shows awareness of rhyme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200" baseline="0" dirty="0" smtClean="0"/>
                        <a:t>Shows awareness of alliteration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000" baseline="0" dirty="0" smtClean="0">
                          <a:solidFill>
                            <a:srgbClr val="00B050"/>
                          </a:solidFill>
                        </a:rPr>
                        <a:t>Listens to sounds at the beginning of words and hears the differences between them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000" baseline="0" dirty="0" smtClean="0">
                          <a:solidFill>
                            <a:srgbClr val="00B050"/>
                          </a:solidFill>
                        </a:rPr>
                        <a:t>Can talk about different sounds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endParaRPr lang="en-US" sz="1400" baseline="0" dirty="0" smtClean="0">
                        <a:solidFill>
                          <a:srgbClr val="00B050"/>
                        </a:solidFill>
                      </a:endParaRP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endParaRPr lang="en-US" sz="1400" baseline="0" dirty="0" smtClean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None/>
                        <a:tabLst/>
                        <a:defRPr/>
                      </a:pPr>
                      <a:endParaRPr lang="en-US" sz="1400" dirty="0" smtClean="0">
                        <a:solidFill>
                          <a:srgbClr val="3DA197"/>
                        </a:solidFill>
                      </a:endParaRP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US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Looks at books independently 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US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Handles books correctly 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US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Holds the book the correct way up and turns the pages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US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Shows interest in illustrations and print in books and print in the environment</a:t>
                      </a:r>
                      <a:endParaRPr lang="en-GB" sz="1200" kern="1200" baseline="0" dirty="0" smtClean="0">
                        <a:solidFill>
                          <a:schemeClr val="tx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Recognises familiar words and signs such as own name and advertising logos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Knows information can be relayed in the form of print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Knows that print carries meaning and, in English, is read from left to right and top to bottom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000" kern="1200" baseline="0" dirty="0" smtClean="0">
                          <a:solidFill>
                            <a:srgbClr val="00B05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Knows the left page is before the right page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000" kern="1200" baseline="0" dirty="0" smtClean="0">
                          <a:solidFill>
                            <a:srgbClr val="00B05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Where to start reading print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000" kern="1200" baseline="0" dirty="0" smtClean="0">
                          <a:solidFill>
                            <a:srgbClr val="00B05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Where to go next(return sweep)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000" kern="1200" baseline="0" dirty="0" smtClean="0">
                          <a:solidFill>
                            <a:srgbClr val="00B05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Understands the concept of a word and a letter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000" kern="1200" baseline="0" dirty="0" smtClean="0">
                          <a:solidFill>
                            <a:srgbClr val="00B05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Can follow words one to one, while being read to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000" kern="1200" baseline="0" dirty="0" smtClean="0">
                          <a:solidFill>
                            <a:srgbClr val="00B05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Knows the correct orientation of letters and words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400" dirty="0" smtClean="0">
                        <a:solidFill>
                          <a:srgbClr val="3DA197"/>
                        </a:solidFill>
                      </a:endParaRPr>
                    </a:p>
                    <a:p>
                      <a:pPr marL="171450" marR="0" indent="-1714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200" u="none" kern="120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Listen to and</a:t>
                      </a:r>
                      <a:r>
                        <a:rPr lang="en-GB" sz="1200" u="none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 joins in with stories, one to one and small groups.</a:t>
                      </a:r>
                    </a:p>
                    <a:p>
                      <a:pPr marL="171450" marR="0" indent="-1714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200" u="none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Joins in with repeated refrains and anticipates key events and phrases in stories#</a:t>
                      </a:r>
                    </a:p>
                    <a:p>
                      <a:pPr marL="171450" marR="0" indent="-1714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200" u="none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Beginning to be aware of the way stories are structured</a:t>
                      </a:r>
                    </a:p>
                    <a:p>
                      <a:pPr marL="171450" marR="0" indent="-1714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200" u="none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Suggests how the story might end</a:t>
                      </a:r>
                    </a:p>
                    <a:p>
                      <a:pPr marL="171450" marR="0" indent="-1714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200" u="none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Describes main story setting, events and principle characters</a:t>
                      </a:r>
                      <a:endParaRPr lang="en-GB" sz="1200" u="none" kern="1200" dirty="0" smtClean="0">
                        <a:solidFill>
                          <a:schemeClr val="tx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5" name="TextBox 4"/>
          <p:cNvSpPr txBox="1"/>
          <p:nvPr/>
        </p:nvSpPr>
        <p:spPr>
          <a:xfrm>
            <a:off x="1290452" y="248392"/>
            <a:ext cx="9504927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u="sng" dirty="0" smtClean="0"/>
              <a:t>Nursery Reading Expectations </a:t>
            </a:r>
            <a:r>
              <a:rPr lang="en-US" dirty="0" smtClean="0"/>
              <a:t>      </a:t>
            </a:r>
            <a:r>
              <a:rPr lang="en-US" dirty="0" smtClean="0">
                <a:solidFill>
                  <a:srgbClr val="3DA197"/>
                </a:solidFill>
              </a:rPr>
              <a:t> </a:t>
            </a:r>
            <a:r>
              <a:rPr lang="en-US" u="sng" dirty="0" smtClean="0">
                <a:solidFill>
                  <a:srgbClr val="3DA197"/>
                </a:solidFill>
              </a:rPr>
              <a:t> Spring Term           </a:t>
            </a:r>
            <a:r>
              <a:rPr lang="en-US" sz="1200" u="sng" dirty="0" smtClean="0"/>
              <a:t>Development </a:t>
            </a:r>
            <a:r>
              <a:rPr lang="en-US" sz="1200" u="sng" dirty="0"/>
              <a:t>Matters 2012      </a:t>
            </a:r>
            <a:r>
              <a:rPr lang="en-US" sz="1200" u="sng" dirty="0">
                <a:solidFill>
                  <a:srgbClr val="00B050"/>
                </a:solidFill>
              </a:rPr>
              <a:t>Additional Development Points</a:t>
            </a:r>
          </a:p>
          <a:p>
            <a:r>
              <a:rPr lang="en-US" u="sng" dirty="0" smtClean="0">
                <a:solidFill>
                  <a:srgbClr val="3DA197"/>
                </a:solidFill>
              </a:rPr>
              <a:t> </a:t>
            </a:r>
            <a:endParaRPr lang="en-US" u="sng" dirty="0">
              <a:solidFill>
                <a:srgbClr val="3DA197"/>
              </a:solidFill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368490" y="4967785"/>
            <a:ext cx="11491414" cy="1890215"/>
          </a:xfrm>
          <a:prstGeom prst="rect">
            <a:avLst/>
          </a:prstGeom>
          <a:noFill/>
          <a:ln w="28575">
            <a:solidFill>
              <a:srgbClr val="3DA197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extBox 6"/>
          <p:cNvSpPr txBox="1"/>
          <p:nvPr/>
        </p:nvSpPr>
        <p:spPr>
          <a:xfrm>
            <a:off x="368490" y="4967785"/>
            <a:ext cx="3753134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u="sng" dirty="0" smtClean="0">
                <a:solidFill>
                  <a:srgbClr val="00B0F0"/>
                </a:solidFill>
              </a:rPr>
              <a:t>Teaching Approaches</a:t>
            </a:r>
          </a:p>
          <a:p>
            <a:r>
              <a:rPr lang="en-US" sz="1400" u="sng" dirty="0" smtClean="0"/>
              <a:t>Adult lead   </a:t>
            </a:r>
          </a:p>
          <a:p>
            <a:r>
              <a:rPr lang="en-US" sz="1400" u="sng" dirty="0" smtClean="0"/>
              <a:t>-</a:t>
            </a:r>
            <a:r>
              <a:rPr lang="en-US" sz="1400" dirty="0" smtClean="0"/>
              <a:t>Daily phonics lessons in ability groups.</a:t>
            </a:r>
          </a:p>
          <a:p>
            <a:r>
              <a:rPr lang="en-US" sz="1400" dirty="0" smtClean="0"/>
              <a:t>Daily literacy lessons  differentiated for all </a:t>
            </a:r>
          </a:p>
          <a:p>
            <a:r>
              <a:rPr lang="en-US" sz="1400" dirty="0"/>
              <a:t>l</a:t>
            </a:r>
            <a:r>
              <a:rPr lang="en-US" sz="1400" dirty="0" smtClean="0"/>
              <a:t>earners.</a:t>
            </a:r>
            <a:endParaRPr lang="en-US" sz="1400" dirty="0"/>
          </a:p>
          <a:p>
            <a:r>
              <a:rPr lang="en-US" sz="1400" dirty="0" smtClean="0"/>
              <a:t>-Weekly focus activities targeting children. </a:t>
            </a:r>
          </a:p>
          <a:p>
            <a:r>
              <a:rPr lang="en-US" sz="1400" dirty="0" smtClean="0"/>
              <a:t>- Extra support for those working below ARE.</a:t>
            </a:r>
          </a:p>
          <a:p>
            <a:r>
              <a:rPr lang="en-US" sz="1400" dirty="0" smtClean="0"/>
              <a:t>                        </a:t>
            </a:r>
            <a:endParaRPr lang="en-US" sz="1400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4142095" y="4967782"/>
            <a:ext cx="0" cy="1890215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TextBox 11"/>
          <p:cNvSpPr txBox="1"/>
          <p:nvPr/>
        </p:nvSpPr>
        <p:spPr>
          <a:xfrm>
            <a:off x="4210333" y="4866450"/>
            <a:ext cx="3753134" cy="16004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1400" u="sng" dirty="0" smtClean="0"/>
          </a:p>
          <a:p>
            <a:r>
              <a:rPr lang="en-US" sz="1400" u="sng" dirty="0" smtClean="0"/>
              <a:t>Child lead </a:t>
            </a:r>
          </a:p>
          <a:p>
            <a:pPr marL="285750" indent="-285750">
              <a:buFontTx/>
              <a:buChar char="-"/>
            </a:pPr>
            <a:r>
              <a:rPr lang="en-US" sz="1400" dirty="0" smtClean="0"/>
              <a:t>Puppets, props </a:t>
            </a:r>
            <a:r>
              <a:rPr lang="en-US" sz="1400" dirty="0" err="1" smtClean="0"/>
              <a:t>etc</a:t>
            </a:r>
            <a:r>
              <a:rPr lang="en-US" sz="1400" dirty="0" smtClean="0"/>
              <a:t> left out  for children to retell familiar stories. </a:t>
            </a:r>
          </a:p>
          <a:p>
            <a:pPr marL="285750" indent="-285750">
              <a:buFontTx/>
              <a:buChar char="-"/>
            </a:pPr>
            <a:r>
              <a:rPr lang="en-US" sz="1400" dirty="0" smtClean="0"/>
              <a:t>Story telling in CP/ story sack/ story trays/rocks</a:t>
            </a:r>
          </a:p>
          <a:p>
            <a:pPr marL="285750" indent="-285750">
              <a:buFontTx/>
              <a:buChar char="-"/>
            </a:pPr>
            <a:r>
              <a:rPr lang="en-US" sz="1400" dirty="0" smtClean="0"/>
              <a:t>Shared reading </a:t>
            </a:r>
            <a:endParaRPr lang="en-US" sz="1400" dirty="0"/>
          </a:p>
        </p:txBody>
      </p:sp>
      <p:cxnSp>
        <p:nvCxnSpPr>
          <p:cNvPr id="13" name="Straight Connector 12"/>
          <p:cNvCxnSpPr/>
          <p:nvPr/>
        </p:nvCxnSpPr>
        <p:spPr>
          <a:xfrm>
            <a:off x="7990763" y="4967784"/>
            <a:ext cx="0" cy="1890215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/>
          <p:cNvSpPr txBox="1"/>
          <p:nvPr/>
        </p:nvSpPr>
        <p:spPr>
          <a:xfrm>
            <a:off x="8164773" y="4954131"/>
            <a:ext cx="3753134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u="sng" dirty="0" smtClean="0"/>
              <a:t>Outcomes</a:t>
            </a:r>
          </a:p>
          <a:p>
            <a:r>
              <a:rPr lang="en-US" sz="1400" dirty="0" smtClean="0"/>
              <a:t>Children on track for GLD should be at 30-50S</a:t>
            </a:r>
          </a:p>
          <a:p>
            <a:r>
              <a:rPr lang="en-US" sz="1400" dirty="0" smtClean="0"/>
              <a:t>Children who are not on track will have extra provision to ensure they are making maximum progress. </a:t>
            </a: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215290514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149410908"/>
              </p:ext>
            </p:extLst>
          </p:nvPr>
        </p:nvGraphicFramePr>
        <p:xfrm>
          <a:off x="435589" y="617334"/>
          <a:ext cx="11424315" cy="4450080"/>
        </p:xfrm>
        <a:graphic>
          <a:graphicData uri="http://schemas.openxmlformats.org/drawingml/2006/table">
            <a:tbl>
              <a:tblPr firstRow="1" bandRow="1">
                <a:tableStyleId>{8799B23B-EC83-4686-B30A-512413B5E67A}</a:tableStyleId>
              </a:tblPr>
              <a:tblGrid>
                <a:gridCol w="3808105"/>
                <a:gridCol w="4371572"/>
                <a:gridCol w="3244638"/>
              </a:tblGrid>
              <a:tr h="287514">
                <a:tc>
                  <a:txBody>
                    <a:bodyPr/>
                    <a:lstStyle/>
                    <a:p>
                      <a:r>
                        <a:rPr lang="en-US" sz="1400" u="sng" dirty="0" smtClean="0">
                          <a:latin typeface="+mn-lt"/>
                        </a:rPr>
                        <a:t>Phonics </a:t>
                      </a:r>
                      <a:endParaRPr lang="en-US" sz="1400" u="sng" dirty="0">
                        <a:latin typeface="+mn-lt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u="sng" dirty="0" smtClean="0"/>
                        <a:t>Reading </a:t>
                      </a:r>
                      <a:endParaRPr lang="en-US" sz="1400" u="sng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u="sng" dirty="0" smtClean="0"/>
                        <a:t>Comprehension</a:t>
                      </a:r>
                      <a:r>
                        <a:rPr lang="en-US" sz="1400" baseline="0" dirty="0" smtClean="0"/>
                        <a:t> </a:t>
                      </a:r>
                      <a:endParaRPr lang="en-US" sz="1400" dirty="0"/>
                    </a:p>
                  </a:txBody>
                  <a:tcPr/>
                </a:tc>
              </a:tr>
              <a:tr h="3910195">
                <a:tc>
                  <a:txBody>
                    <a:bodyPr/>
                    <a:lstStyle/>
                    <a:p>
                      <a:endParaRPr lang="en-US" sz="1400" baseline="0" dirty="0" smtClean="0"/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000" baseline="0" dirty="0" smtClean="0">
                          <a:solidFill>
                            <a:srgbClr val="00B050"/>
                          </a:solidFill>
                        </a:rPr>
                        <a:t>Distinguishes between different sounds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200" baseline="0" dirty="0" smtClean="0">
                          <a:solidFill>
                            <a:schemeClr val="tx1"/>
                          </a:solidFill>
                        </a:rPr>
                        <a:t>Enjoys rhyming and rhythmic activities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200" baseline="0" dirty="0" smtClean="0">
                          <a:solidFill>
                            <a:schemeClr val="tx1"/>
                          </a:solidFill>
                        </a:rPr>
                        <a:t>Listens to and joins in with poems, one to one and small groups.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000" baseline="0" dirty="0" smtClean="0">
                          <a:solidFill>
                            <a:srgbClr val="00B050"/>
                          </a:solidFill>
                        </a:rPr>
                        <a:t>Remembers a pattern of sounds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200" baseline="0" dirty="0" smtClean="0"/>
                        <a:t>Joins in with repeated refrains and anticipates key events and phrases in rhymes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200" baseline="0" dirty="0" err="1" smtClean="0"/>
                        <a:t>Recognises</a:t>
                      </a:r>
                      <a:r>
                        <a:rPr lang="en-US" sz="1200" baseline="0" dirty="0" smtClean="0"/>
                        <a:t> rhythm in spoken words.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200" baseline="0" dirty="0" smtClean="0"/>
                        <a:t>Shows awareness of rhyme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200" baseline="0" dirty="0" smtClean="0"/>
                        <a:t>Shows awareness of alliteration</a:t>
                      </a:r>
                    </a:p>
                    <a:p>
                      <a:pPr marL="285750" indent="-285750">
                        <a:buFont typeface="Arial" pitchFamily="34" charset="0"/>
                        <a:buChar char="•"/>
                      </a:pPr>
                      <a:r>
                        <a:rPr lang="en-US" sz="1000" baseline="0" dirty="0" smtClean="0">
                          <a:solidFill>
                            <a:srgbClr val="00B050"/>
                          </a:solidFill>
                        </a:rPr>
                        <a:t>Listens to sounds at the beginning of words and hears the differences between them</a:t>
                      </a:r>
                    </a:p>
                    <a:p>
                      <a:endParaRPr lang="en-US" sz="1400" baseline="0" dirty="0" smtClean="0"/>
                    </a:p>
                    <a:p>
                      <a:pPr marL="171450" indent="-171450">
                        <a:buFont typeface="Arial" pitchFamily="34" charset="0"/>
                        <a:buChar char="•"/>
                      </a:pPr>
                      <a:r>
                        <a:rPr lang="en-US" sz="1200" baseline="0" dirty="0" smtClean="0">
                          <a:solidFill>
                            <a:schemeClr val="tx1"/>
                          </a:solidFill>
                        </a:rPr>
                        <a:t>Continues a rhyming string</a:t>
                      </a:r>
                    </a:p>
                    <a:p>
                      <a:pPr marL="171450" indent="-171450">
                        <a:buFont typeface="Arial" pitchFamily="34" charset="0"/>
                        <a:buChar char="•"/>
                      </a:pPr>
                      <a:r>
                        <a:rPr lang="en-US" sz="1200" baseline="0" dirty="0" smtClean="0">
                          <a:solidFill>
                            <a:schemeClr val="tx1"/>
                          </a:solidFill>
                        </a:rPr>
                        <a:t>Hears and says the initial sound words</a:t>
                      </a:r>
                    </a:p>
                    <a:p>
                      <a:pPr marL="171450" indent="-171450">
                        <a:buFont typeface="Arial" pitchFamily="34" charset="0"/>
                        <a:buChar char="•"/>
                      </a:pPr>
                      <a:r>
                        <a:rPr lang="en-US" sz="1200" baseline="0" dirty="0" smtClean="0">
                          <a:solidFill>
                            <a:schemeClr val="tx1"/>
                          </a:solidFill>
                        </a:rPr>
                        <a:t>Can blend sounds in simple words</a:t>
                      </a:r>
                    </a:p>
                    <a:p>
                      <a:pPr marL="171450" indent="-171450">
                        <a:buFont typeface="Arial" pitchFamily="34" charset="0"/>
                        <a:buChar char="•"/>
                      </a:pPr>
                      <a:r>
                        <a:rPr lang="en-US" sz="1200" baseline="0" dirty="0" smtClean="0">
                          <a:solidFill>
                            <a:schemeClr val="tx1"/>
                          </a:solidFill>
                        </a:rPr>
                        <a:t>Can segment the sounds in simple words</a:t>
                      </a:r>
                    </a:p>
                    <a:p>
                      <a:pPr marL="171450" indent="-171450">
                        <a:buFont typeface="Arial" pitchFamily="34" charset="0"/>
                        <a:buChar char="•"/>
                      </a:pPr>
                      <a:r>
                        <a:rPr lang="en-US" sz="1000" baseline="0" dirty="0" smtClean="0">
                          <a:solidFill>
                            <a:srgbClr val="00B050"/>
                          </a:solidFill>
                        </a:rPr>
                        <a:t>Reads phase 2 tricky words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endParaRPr lang="en-US" sz="1200" dirty="0" smtClean="0">
                        <a:solidFill>
                          <a:srgbClr val="3DA197"/>
                        </a:solidFill>
                      </a:endParaRP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US" sz="1200" dirty="0" smtClean="0">
                          <a:solidFill>
                            <a:srgbClr val="3DA197"/>
                          </a:solidFill>
                        </a:rPr>
                        <a:t>-</a:t>
                      </a:r>
                      <a:r>
                        <a:rPr lang="en-US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Looks at books independently 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US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Handles books correctly 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US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Holds the book the correct way up and turns the pages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US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Shows interest in illustrations and print in books and print in the environment</a:t>
                      </a:r>
                      <a:endParaRPr lang="en-GB" sz="1200" kern="1200" baseline="0" dirty="0" smtClean="0">
                        <a:solidFill>
                          <a:schemeClr val="tx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Recognises familiar words and signs such as own name and advertising logos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Knows information can be relayed in the form of print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Knows that print carries meaning and, in English, is read from left to right and top to bottom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000" kern="1200" baseline="0" dirty="0" smtClean="0">
                          <a:solidFill>
                            <a:srgbClr val="00B05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Knows the left page is before the right page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000" kern="1200" baseline="0" dirty="0" smtClean="0">
                          <a:solidFill>
                            <a:srgbClr val="00B05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Where to start reading print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000" kern="1200" baseline="0" dirty="0" smtClean="0">
                          <a:solidFill>
                            <a:srgbClr val="00B05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Where to go next(return sweep)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000" kern="1200" baseline="0" dirty="0" smtClean="0">
                          <a:solidFill>
                            <a:srgbClr val="00B05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Understands the concept of a word and a letter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000" kern="1200" baseline="0" dirty="0" smtClean="0">
                          <a:solidFill>
                            <a:srgbClr val="00B05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Can follow words one to one, while being read to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000" kern="1200" baseline="0" dirty="0" smtClean="0">
                          <a:solidFill>
                            <a:srgbClr val="00B05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Knows the correct orientation of letters and words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Enjoys an increasing range of books.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Uses vocab and forms of speech that are increasingly influenced by their experiences of books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Knows information can be retrieved from books and computer </a:t>
                      </a:r>
                    </a:p>
                    <a:p>
                      <a:pPr marL="285750" marR="0" indent="-2857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200" kern="1200" baseline="0" dirty="0" smtClean="0">
                          <a:solidFill>
                            <a:srgbClr val="00B05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Can retell a simple story</a:t>
                      </a:r>
                    </a:p>
                    <a:p>
                      <a:endParaRPr lang="en-GB" sz="1400" kern="1200" baseline="0" dirty="0" smtClean="0">
                        <a:solidFill>
                          <a:schemeClr val="tx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400" u="none" kern="1200" dirty="0" smtClean="0">
                        <a:solidFill>
                          <a:srgbClr val="3DA197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  <a:p>
                      <a:pPr marL="171450" indent="-171450">
                        <a:buFont typeface="Arial" pitchFamily="34" charset="0"/>
                        <a:buChar char="•"/>
                      </a:pPr>
                      <a:r>
                        <a:rPr lang="en-GB" sz="1200" u="none" kern="120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Listen </a:t>
                      </a:r>
                      <a:r>
                        <a:rPr lang="en-GB" sz="1200" u="none" kern="120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to and</a:t>
                      </a:r>
                      <a:r>
                        <a:rPr lang="en-GB" sz="1200" u="none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 joins in with stories, one to one and small groups.</a:t>
                      </a:r>
                    </a:p>
                    <a:p>
                      <a:pPr marL="171450" marR="0" indent="-1714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200" u="none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Joins in with repeated refrains and anticipates key events and phrases in stories#</a:t>
                      </a:r>
                    </a:p>
                    <a:p>
                      <a:pPr marL="171450" marR="0" indent="-1714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200" u="none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Beginning to be aware of the way stories are structured</a:t>
                      </a:r>
                    </a:p>
                    <a:p>
                      <a:pPr marL="171450" marR="0" indent="-1714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200" u="none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Suggests how the story might end</a:t>
                      </a:r>
                    </a:p>
                    <a:p>
                      <a:pPr marL="171450" marR="0" indent="-1714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200" u="none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Describes main story setting, events and principle characters</a:t>
                      </a:r>
                    </a:p>
                    <a:p>
                      <a:pPr marL="171450" marR="0" indent="-1714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Uses vocab and forms of speech that are increasingly influenced by their experiences of books</a:t>
                      </a:r>
                    </a:p>
                    <a:p>
                      <a:pPr marL="171450" marR="0" indent="-1714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GB" sz="1200" kern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Knows information can be retrieved from books and computer </a:t>
                      </a:r>
                    </a:p>
                    <a:p>
                      <a:pPr marL="171450" marR="0" indent="-1714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endParaRPr lang="en-GB" sz="1200" kern="1200" baseline="0" dirty="0" smtClean="0">
                        <a:solidFill>
                          <a:schemeClr val="tx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  <a:p>
                      <a:pPr marL="171450" marR="0" indent="-1714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endParaRPr lang="en-GB" sz="1200" u="none" kern="1200" baseline="0" dirty="0" smtClean="0">
                        <a:solidFill>
                          <a:schemeClr val="tx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  <a:p>
                      <a:pPr marL="171450" marR="0" indent="-17145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endParaRPr lang="en-GB" sz="1200" u="none" kern="1200" dirty="0" smtClean="0">
                        <a:solidFill>
                          <a:schemeClr val="tx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1200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5" name="TextBox 4"/>
          <p:cNvSpPr txBox="1"/>
          <p:nvPr/>
        </p:nvSpPr>
        <p:spPr>
          <a:xfrm>
            <a:off x="1290452" y="248392"/>
            <a:ext cx="9504927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u="sng" dirty="0" smtClean="0"/>
              <a:t>Nursery Reading Expectations </a:t>
            </a:r>
            <a:r>
              <a:rPr lang="en-US" dirty="0" smtClean="0"/>
              <a:t>            </a:t>
            </a:r>
            <a:r>
              <a:rPr lang="en-US" dirty="0" smtClean="0">
                <a:solidFill>
                  <a:srgbClr val="3DA197"/>
                </a:solidFill>
              </a:rPr>
              <a:t>     </a:t>
            </a:r>
            <a:r>
              <a:rPr lang="en-US" u="sng" dirty="0" smtClean="0">
                <a:solidFill>
                  <a:srgbClr val="3DA197"/>
                </a:solidFill>
              </a:rPr>
              <a:t> Summer Term    </a:t>
            </a:r>
            <a:r>
              <a:rPr lang="en-US" sz="1000" u="sng" dirty="0"/>
              <a:t>Development Matters 2012      </a:t>
            </a:r>
            <a:r>
              <a:rPr lang="en-US" sz="1000" u="sng" dirty="0">
                <a:solidFill>
                  <a:srgbClr val="00B050"/>
                </a:solidFill>
              </a:rPr>
              <a:t>Additional Development Points</a:t>
            </a:r>
          </a:p>
          <a:p>
            <a:r>
              <a:rPr lang="en-US" u="sng" dirty="0" smtClean="0">
                <a:solidFill>
                  <a:srgbClr val="3DA197"/>
                </a:solidFill>
              </a:rPr>
              <a:t> </a:t>
            </a:r>
            <a:endParaRPr lang="en-US" u="sng" dirty="0">
              <a:solidFill>
                <a:srgbClr val="3DA197"/>
              </a:solidFill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368490" y="4967785"/>
            <a:ext cx="11491414" cy="1890215"/>
          </a:xfrm>
          <a:prstGeom prst="rect">
            <a:avLst/>
          </a:prstGeom>
          <a:noFill/>
          <a:ln w="28575">
            <a:solidFill>
              <a:srgbClr val="3DA197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extBox 6"/>
          <p:cNvSpPr txBox="1"/>
          <p:nvPr/>
        </p:nvSpPr>
        <p:spPr>
          <a:xfrm>
            <a:off x="368490" y="4967785"/>
            <a:ext cx="3753134" cy="2031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1400" u="sng" dirty="0" smtClean="0">
              <a:solidFill>
                <a:srgbClr val="00B0F0"/>
              </a:solidFill>
            </a:endParaRPr>
          </a:p>
          <a:p>
            <a:r>
              <a:rPr lang="en-US" sz="1400" u="sng" dirty="0" smtClean="0">
                <a:solidFill>
                  <a:srgbClr val="00B0F0"/>
                </a:solidFill>
              </a:rPr>
              <a:t>Teaching Approaches</a:t>
            </a:r>
          </a:p>
          <a:p>
            <a:r>
              <a:rPr lang="en-US" sz="1400" u="sng" dirty="0" smtClean="0"/>
              <a:t>Adult lead   </a:t>
            </a:r>
          </a:p>
          <a:p>
            <a:r>
              <a:rPr lang="en-US" sz="1400" u="sng" dirty="0" smtClean="0"/>
              <a:t>-</a:t>
            </a:r>
            <a:r>
              <a:rPr lang="en-US" sz="1400" dirty="0" smtClean="0"/>
              <a:t>Daily phonics lessons in ability groups.</a:t>
            </a:r>
          </a:p>
          <a:p>
            <a:r>
              <a:rPr lang="en-US" sz="1400" dirty="0" smtClean="0"/>
              <a:t>-Daily literacy lessons  differentiated for all </a:t>
            </a:r>
          </a:p>
          <a:p>
            <a:r>
              <a:rPr lang="en-US" sz="1400" dirty="0"/>
              <a:t>l</a:t>
            </a:r>
            <a:r>
              <a:rPr lang="en-US" sz="1400" dirty="0" smtClean="0"/>
              <a:t>earners.</a:t>
            </a:r>
            <a:endParaRPr lang="en-US" dirty="0"/>
          </a:p>
          <a:p>
            <a:r>
              <a:rPr lang="en-US" sz="1400" dirty="0" smtClean="0"/>
              <a:t>-Weekly focus activities targeting children. </a:t>
            </a:r>
          </a:p>
          <a:p>
            <a:r>
              <a:rPr lang="en-US" sz="1400" dirty="0" smtClean="0"/>
              <a:t>- Extra support for those working below ARE.</a:t>
            </a:r>
          </a:p>
          <a:p>
            <a:r>
              <a:rPr lang="en-US" sz="1400" dirty="0" smtClean="0"/>
              <a:t>                        </a:t>
            </a:r>
            <a:endParaRPr lang="en-US" sz="1400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4142095" y="4967782"/>
            <a:ext cx="0" cy="1890215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TextBox 11"/>
          <p:cNvSpPr txBox="1"/>
          <p:nvPr/>
        </p:nvSpPr>
        <p:spPr>
          <a:xfrm>
            <a:off x="4210333" y="4866450"/>
            <a:ext cx="3753134" cy="16004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1400" u="sng" dirty="0" smtClean="0"/>
          </a:p>
          <a:p>
            <a:r>
              <a:rPr lang="en-US" sz="1400" u="sng" dirty="0" smtClean="0"/>
              <a:t>Child lead </a:t>
            </a:r>
          </a:p>
          <a:p>
            <a:r>
              <a:rPr lang="en-US" sz="1400" dirty="0" smtClean="0"/>
              <a:t>Differentiated challenges  for individual groups of learners. </a:t>
            </a:r>
          </a:p>
          <a:p>
            <a:pPr marL="285750" indent="-285750">
              <a:buFontTx/>
              <a:buChar char="-"/>
            </a:pPr>
            <a:r>
              <a:rPr lang="en-US" sz="1400" dirty="0" smtClean="0"/>
              <a:t>Guided Reading</a:t>
            </a:r>
          </a:p>
          <a:p>
            <a:pPr marL="285750" indent="-285750">
              <a:buFontTx/>
              <a:buChar char="-"/>
            </a:pPr>
            <a:r>
              <a:rPr lang="en-US" sz="1400" dirty="0" smtClean="0"/>
              <a:t>Opportunity for differentiated activities</a:t>
            </a:r>
          </a:p>
          <a:p>
            <a:pPr marL="285750" indent="-285750">
              <a:buFontTx/>
              <a:buChar char="-"/>
            </a:pPr>
            <a:r>
              <a:rPr lang="en-US" sz="1400" dirty="0" smtClean="0"/>
              <a:t>Child initiated learning</a:t>
            </a:r>
            <a:endParaRPr lang="en-US" sz="1400" dirty="0"/>
          </a:p>
        </p:txBody>
      </p:sp>
      <p:cxnSp>
        <p:nvCxnSpPr>
          <p:cNvPr id="13" name="Straight Connector 12"/>
          <p:cNvCxnSpPr/>
          <p:nvPr/>
        </p:nvCxnSpPr>
        <p:spPr>
          <a:xfrm>
            <a:off x="7990763" y="4967784"/>
            <a:ext cx="0" cy="1890215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/>
          <p:cNvSpPr txBox="1"/>
          <p:nvPr/>
        </p:nvSpPr>
        <p:spPr>
          <a:xfrm>
            <a:off x="8195479" y="5035730"/>
            <a:ext cx="3753134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u="sng" dirty="0" smtClean="0"/>
              <a:t>Outcomes</a:t>
            </a:r>
          </a:p>
          <a:p>
            <a:r>
              <a:rPr lang="en-US" sz="1400" dirty="0" smtClean="0"/>
              <a:t>Children should leave Nursery  40-60 E</a:t>
            </a:r>
          </a:p>
          <a:p>
            <a:r>
              <a:rPr lang="en-US" sz="1400" dirty="0" smtClean="0"/>
              <a:t>If children are not on track support will be put in place to ensure children make maximum progress from their starting point and are ready for the next phase of learning.  </a:t>
            </a: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331321964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432</TotalTime>
  <Words>1951</Words>
  <Application>Microsoft Office PowerPoint</Application>
  <PresentationFormat>Custom</PresentationFormat>
  <Paragraphs>255</Paragraphs>
  <Slides>7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8" baseType="lpstr"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Hollie Gregory</dc:creator>
  <cp:lastModifiedBy>Nursery</cp:lastModifiedBy>
  <cp:revision>36</cp:revision>
  <dcterms:created xsi:type="dcterms:W3CDTF">2020-04-27T08:38:53Z</dcterms:created>
  <dcterms:modified xsi:type="dcterms:W3CDTF">2020-04-28T11:09:21Z</dcterms:modified>
</cp:coreProperties>
</file>